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verview" id="{344F341C-A887-0174-AC0A-588AF0467629}">
          <p14:sldIdLst>
            <p14:sldId id="256"/>
          </p14:sldIdLst>
        </p14:section>
        <p14:section name="The five" id="{A9F35D0D-806F-0597-9957-A7091B572FE9}">
          <p14:sldIdLst>
            <p14:sldId id="257"/>
            <p14:sldId id="258"/>
            <p14:sldId id="259"/>
            <p14:sldId id="260"/>
            <p14:sldId id="261"/>
          </p14:sldIdLst>
        </p14:section>
        <p14:section name="Summary" id="{8E7C8A3B-7EEB-423B-5FE3-315E346C9AD8}">
          <p14:sldIdLst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7" d="100"/>
          <a:sy n="127" d="100"/>
        </p:scale>
        <p:origin x="5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334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with the concession: open source is good, and this is what sits around it. Five slides, one each, then a summary.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denied-request point is the one engineers react to. Nothing anywhere in open source records a denial.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 precise: open source is not left without a fix. The difference is timing and participation.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create-only rule tends to land hardest — an integration that cannot silently remove access.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per-instance arithmetic point is useful: 500 across six replicas is really 3,000, and autoscaling silently changes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Concede that plenty of teams run open source well. The question is who absorbs the cost when something unfamiliar happens.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on their questions rather than the feature list. Most teams recognise at least two of the five from a questionnaire they have already had to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A1F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10588752" y="27432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A647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authzed.</a:t>
            </a:r>
            <a:endParaRPr lang="en-US" sz="11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10588752" y="27432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A647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authzed.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25780" y="530352"/>
            <a:ext cx="110550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kern="0" spc="260" dirty="0">
                <a:solidFill>
                  <a:srgbClr val="E88E7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SPICEDB ENTERPRISE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1691640"/>
            <a:ext cx="9957816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Five things the engine</a:t>
            </a:r>
            <a:endParaRPr lang="en-US" sz="46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E88E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does not give you.</a:t>
            </a:r>
            <a:endParaRPr lang="en-US" sz="4600" dirty="0"/>
          </a:p>
        </p:txBody>
      </p:sp>
      <p:sp>
        <p:nvSpPr>
          <p:cNvPr id="4" name="Text 2"/>
          <p:cNvSpPr txBox="1"/>
          <p:nvPr/>
        </p:nvSpPr>
        <p:spPr>
          <a:xfrm>
            <a:off x="566928" y="3429000"/>
            <a:ext cx="9326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550" dirty="0">
                <a:solidFill>
                  <a:srgbClr val="C9D0DA"/>
                </a:solidFill>
              </a:rPr>
              <a:t>SpiceDB open source is a production-grade authorization engine, and plenty of teams run it successfully. These five capabilities are what a commercial licence adds around it — what gets recorded, who is told first, what each service may do, how often, and who you call.</a:t>
            </a:r>
            <a:endParaRPr lang="en-US" sz="1550" dirty="0"/>
          </a:p>
        </p:txBody>
      </p:sp>
      <p:sp>
        <p:nvSpPr>
          <p:cNvPr id="5" name="ci0"/>
          <p:cNvSpPr/>
          <p:nvPr/>
        </p:nvSpPr>
        <p:spPr>
          <a:xfrm>
            <a:off x="566928" y="4572000"/>
            <a:ext cx="2028139" cy="1143000"/>
          </a:xfrm>
          <a:prstGeom prst="roundRect">
            <a:avLst>
              <a:gd name="adj" fmla="val 7200"/>
            </a:avLst>
          </a:prstGeom>
          <a:solidFill>
            <a:srgbClr val="242A34"/>
          </a:solidFill>
          <a:ln w="12700">
            <a:solidFill>
              <a:srgbClr val="39414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768096" y="473659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563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768096" y="5047488"/>
            <a:ext cx="1625803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 logging</a:t>
            </a:r>
            <a:endParaRPr lang="en-US" sz="1400" dirty="0"/>
          </a:p>
        </p:txBody>
      </p:sp>
      <p:sp>
        <p:nvSpPr>
          <p:cNvPr id="8" name="ci1"/>
          <p:cNvSpPr/>
          <p:nvPr/>
        </p:nvSpPr>
        <p:spPr>
          <a:xfrm>
            <a:off x="2823667" y="4572000"/>
            <a:ext cx="2028139" cy="1143000"/>
          </a:xfrm>
          <a:prstGeom prst="roundRect">
            <a:avLst>
              <a:gd name="adj" fmla="val 7200"/>
            </a:avLst>
          </a:prstGeom>
          <a:solidFill>
            <a:srgbClr val="242A34"/>
          </a:solidFill>
          <a:ln w="12700">
            <a:solidFill>
              <a:srgbClr val="39414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3024835" y="473659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6D4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3024835" y="5047488"/>
            <a:ext cx="1625803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Security embargo</a:t>
            </a:r>
            <a:endParaRPr lang="en-US" sz="1400" dirty="0"/>
          </a:p>
        </p:txBody>
      </p:sp>
      <p:sp>
        <p:nvSpPr>
          <p:cNvPr id="11" name="ci2"/>
          <p:cNvSpPr/>
          <p:nvPr/>
        </p:nvSpPr>
        <p:spPr>
          <a:xfrm>
            <a:off x="5080406" y="4572000"/>
            <a:ext cx="2028139" cy="1143000"/>
          </a:xfrm>
          <a:prstGeom prst="roundRect">
            <a:avLst>
              <a:gd name="adj" fmla="val 7200"/>
            </a:avLst>
          </a:prstGeom>
          <a:solidFill>
            <a:srgbClr val="242A34"/>
          </a:solidFill>
          <a:ln w="12700">
            <a:solidFill>
              <a:srgbClr val="39414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5281574" y="473659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84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5281574" y="5047488"/>
            <a:ext cx="1625803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Restricted API access</a:t>
            </a:r>
            <a:endParaRPr lang="en-US" sz="1400" dirty="0"/>
          </a:p>
        </p:txBody>
      </p:sp>
      <p:sp>
        <p:nvSpPr>
          <p:cNvPr id="14" name="ci3"/>
          <p:cNvSpPr/>
          <p:nvPr/>
        </p:nvSpPr>
        <p:spPr>
          <a:xfrm>
            <a:off x="7337146" y="4572000"/>
            <a:ext cx="2028139" cy="1143000"/>
          </a:xfrm>
          <a:prstGeom prst="roundRect">
            <a:avLst>
              <a:gd name="adj" fmla="val 7200"/>
            </a:avLst>
          </a:prstGeom>
          <a:solidFill>
            <a:srgbClr val="242A34"/>
          </a:solidFill>
          <a:ln w="12700">
            <a:solidFill>
              <a:srgbClr val="39414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7538314" y="473659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8A5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7538314" y="5047488"/>
            <a:ext cx="1625803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Rate limiting</a:t>
            </a:r>
            <a:endParaRPr lang="en-US" sz="1400" dirty="0"/>
          </a:p>
        </p:txBody>
      </p:sp>
      <p:sp>
        <p:nvSpPr>
          <p:cNvPr id="17" name="ci4"/>
          <p:cNvSpPr/>
          <p:nvPr/>
        </p:nvSpPr>
        <p:spPr>
          <a:xfrm>
            <a:off x="9593885" y="4572000"/>
            <a:ext cx="2028139" cy="1143000"/>
          </a:xfrm>
          <a:prstGeom prst="roundRect">
            <a:avLst>
              <a:gd name="adj" fmla="val 7200"/>
            </a:avLst>
          </a:prstGeom>
          <a:solidFill>
            <a:srgbClr val="242A34"/>
          </a:solidFill>
          <a:ln w="12700">
            <a:solidFill>
              <a:srgbClr val="39414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9795053" y="473659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C6B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9795053" y="5047488"/>
            <a:ext cx="1625803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support relationship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566928" y="6382512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20" dirty="0">
                <a:solidFill>
                  <a:srgbClr val="4A53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Cover  ·  authzed.com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"/>
          <p:cNvSpPr/>
          <p:nvPr/>
        </p:nvSpPr>
        <p:spPr>
          <a:xfrm>
            <a:off x="566928" y="274320"/>
            <a:ext cx="475488" cy="475488"/>
          </a:xfrm>
          <a:prstGeom prst="roundRect">
            <a:avLst>
              <a:gd name="adj" fmla="val 19231"/>
            </a:avLst>
          </a:prstGeom>
          <a:solidFill>
            <a:srgbClr val="2563A8"/>
          </a:solidFill>
          <a:ln w="12700">
            <a:solidFill>
              <a:srgbClr val="2563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66928" y="338328"/>
            <a:ext cx="4754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1227808" y="347472"/>
            <a:ext cx="103967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kern="0" spc="260" dirty="0">
                <a:solidFill>
                  <a:srgbClr val="2563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AUDIT LOGGING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1225296" y="758952"/>
            <a:ext cx="102321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A1F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checked what, and what you told them</a:t>
            </a:r>
            <a:endParaRPr lang="en-US" sz="2900" dirty="0"/>
          </a:p>
        </p:txBody>
      </p:sp>
      <p:sp>
        <p:nvSpPr>
          <p:cNvPr id="6" name="Text 4"/>
          <p:cNvSpPr txBox="1"/>
          <p:nvPr/>
        </p:nvSpPr>
        <p:spPr>
          <a:xfrm>
            <a:off x="566928" y="1389888"/>
            <a:ext cx="1059789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3C4450"/>
                </a:solidFill>
              </a:rPr>
              <a:t>Every API operation published to a log sink you own, with the request, the response and the credential that made the call.</a:t>
            </a:r>
            <a:endParaRPr lang="en-US" sz="1500" dirty="0"/>
          </a:p>
        </p:txBody>
      </p:sp>
      <p:sp>
        <p:nvSpPr>
          <p:cNvPr id="7" name="p0"/>
          <p:cNvSpPr/>
          <p:nvPr/>
        </p:nvSpPr>
        <p:spPr>
          <a:xfrm>
            <a:off x="566928" y="2148840"/>
            <a:ext cx="3502152" cy="2057400"/>
          </a:xfrm>
          <a:prstGeom prst="roundRect">
            <a:avLst>
              <a:gd name="adj" fmla="val 4444"/>
            </a:avLst>
          </a:prstGeom>
          <a:solidFill>
            <a:srgbClr val="F6F7F9"/>
          </a:solidFill>
          <a:ln w="12700">
            <a:solidFill>
              <a:srgbClr val="DCE0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822960" y="2350008"/>
            <a:ext cx="29900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20" dirty="0">
                <a:solidFill>
                  <a:srgbClr val="2563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WHAT IS CAPTURED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606040"/>
            <a:ext cx="29900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1A1F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Request and response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3008376"/>
            <a:ext cx="2990088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3C4450"/>
                </a:solidFill>
              </a:rPr>
              <a:t>Token hash, method, request body, request IP, response body and any errors — including the permission decision itself.</a:t>
            </a:r>
            <a:endParaRPr lang="en-US" sz="1200" dirty="0"/>
          </a:p>
        </p:txBody>
      </p:sp>
      <p:sp>
        <p:nvSpPr>
          <p:cNvPr id="11" name="p1"/>
          <p:cNvSpPr/>
          <p:nvPr/>
        </p:nvSpPr>
        <p:spPr>
          <a:xfrm>
            <a:off x="4343400" y="2148840"/>
            <a:ext cx="3502152" cy="2057400"/>
          </a:xfrm>
          <a:prstGeom prst="roundRect">
            <a:avLst>
              <a:gd name="adj" fmla="val 4444"/>
            </a:avLst>
          </a:prstGeom>
          <a:solidFill>
            <a:srgbClr val="F6F7F9"/>
          </a:solidFill>
          <a:ln w="12700">
            <a:solidFill>
              <a:srgbClr val="DCE0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4599432" y="2350008"/>
            <a:ext cx="29900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20" dirty="0">
                <a:solidFill>
                  <a:srgbClr val="2563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WHERE IT GOES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4599432" y="2606040"/>
            <a:ext cx="29900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1A1F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sink you control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4599432" y="3008376"/>
            <a:ext cx="2990088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3C4450"/>
                </a:solidFill>
              </a:rPr>
              <a:t>AWS Kinesis, Kinesis Firehose or GCP Pub/Sub, in your own account. Configured by flags on the binary you already run.</a:t>
            </a:r>
            <a:endParaRPr lang="en-US" sz="1200" dirty="0"/>
          </a:p>
        </p:txBody>
      </p:sp>
      <p:sp>
        <p:nvSpPr>
          <p:cNvPr id="15" name="p2"/>
          <p:cNvSpPr/>
          <p:nvPr/>
        </p:nvSpPr>
        <p:spPr>
          <a:xfrm>
            <a:off x="8119872" y="2148840"/>
            <a:ext cx="3502152" cy="2057400"/>
          </a:xfrm>
          <a:prstGeom prst="roundRect">
            <a:avLst>
              <a:gd name="adj" fmla="val 4444"/>
            </a:avLst>
          </a:prstGeom>
          <a:solidFill>
            <a:srgbClr val="F6F7F9"/>
          </a:solidFill>
          <a:ln w="12700">
            <a:solidFill>
              <a:srgbClr val="DCE0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8375904" y="2350008"/>
            <a:ext cx="29900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20" dirty="0">
                <a:solidFill>
                  <a:srgbClr val="2563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BUILT FOR THE HOT PATH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8375904" y="2606040"/>
            <a:ext cx="29900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1A1F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Buffered and batched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375904" y="3008376"/>
            <a:ext cx="2990088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3C4450"/>
                </a:solidFill>
              </a:rPr>
              <a:t>Asynchronous buffer, batched delivery, worker pool and jittered retry backoff, so logging cannot become its own outage.</a:t>
            </a:r>
            <a:endParaRPr lang="en-US" sz="1200" dirty="0"/>
          </a:p>
        </p:txBody>
      </p:sp>
      <p:sp>
        <p:nvSpPr>
          <p:cNvPr id="19" name="osband"/>
          <p:cNvSpPr/>
          <p:nvPr/>
        </p:nvSpPr>
        <p:spPr>
          <a:xfrm>
            <a:off x="566928" y="4352544"/>
            <a:ext cx="11055096" cy="749808"/>
          </a:xfrm>
          <a:prstGeom prst="roundRect">
            <a:avLst>
              <a:gd name="adj" fmla="val 9756"/>
            </a:avLst>
          </a:prstGeom>
          <a:solidFill>
            <a:srgbClr val="F2F4F7"/>
          </a:solidFill>
          <a:ln w="12700">
            <a:solidFill>
              <a:srgbClr val="DCE0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 txBox="1"/>
          <p:nvPr/>
        </p:nvSpPr>
        <p:spPr>
          <a:xfrm>
            <a:off x="822960" y="4462272"/>
            <a:ext cx="1054303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950" b="1" kern="0" spc="220" dirty="0">
                <a:solidFill>
                  <a:srgbClr val="5A647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 OPEN SOURCE   </a:t>
            </a:r>
            <a:r>
              <a:rPr lang="en-US" sz="1300" dirty="0">
                <a:solidFill>
                  <a:srgbClr val="3C4450"/>
                </a:solidFill>
              </a:rPr>
              <a:t>No audit logging of any kind. Metrics, traces and the Watch API exist, but none records who asked a question or what they were told — and a denied request leaves no trace at all.</a:t>
            </a:r>
            <a:endParaRPr lang="en-US" sz="950" dirty="0"/>
          </a:p>
        </p:txBody>
      </p:sp>
      <p:sp>
        <p:nvSpPr>
          <p:cNvPr id="21" name="means"/>
          <p:cNvSpPr/>
          <p:nvPr/>
        </p:nvSpPr>
        <p:spPr>
          <a:xfrm>
            <a:off x="566928" y="5212080"/>
            <a:ext cx="11055096" cy="960120"/>
          </a:xfrm>
          <a:prstGeom prst="roundRect">
            <a:avLst>
              <a:gd name="adj" fmla="val 9524"/>
            </a:avLst>
          </a:prstGeom>
          <a:solidFill>
            <a:srgbClr val="F6F7F9"/>
          </a:solidFill>
          <a:ln w="12700">
            <a:solidFill>
              <a:srgbClr val="DCE0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822960" y="5413248"/>
            <a:ext cx="1054303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20" dirty="0">
                <a:solidFill>
                  <a:srgbClr val="2563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WHAT IT MEANS IN PRACTICE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822960" y="5669280"/>
            <a:ext cx="10543032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3C4450"/>
                </a:solidFill>
              </a:rPr>
              <a:t>“Who could reach this record last quarter?” has an answer you can query, rather than a report somebody reconstructs and hopes is right.</a:t>
            </a:r>
            <a:endParaRPr lang="en-US" sz="1350" dirty="0"/>
          </a:p>
        </p:txBody>
      </p:sp>
      <p:sp>
        <p:nvSpPr>
          <p:cNvPr id="24" name="Text 22"/>
          <p:cNvSpPr txBox="1"/>
          <p:nvPr/>
        </p:nvSpPr>
        <p:spPr>
          <a:xfrm>
            <a:off x="566928" y="6382512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20" dirty="0">
                <a:solidFill>
                  <a:srgbClr val="5A647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 of 5  ·  Audit logging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"/>
          <p:cNvSpPr/>
          <p:nvPr/>
        </p:nvSpPr>
        <p:spPr>
          <a:xfrm>
            <a:off x="566928" y="256032"/>
            <a:ext cx="475488" cy="475488"/>
          </a:xfrm>
          <a:prstGeom prst="roundRect">
            <a:avLst>
              <a:gd name="adj" fmla="val 19231"/>
            </a:avLst>
          </a:prstGeom>
          <a:solidFill>
            <a:srgbClr val="6D45C4"/>
          </a:solidFill>
          <a:ln w="12700">
            <a:solidFill>
              <a:srgbClr val="6D45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66928" y="320040"/>
            <a:ext cx="4754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1225296" y="365760"/>
            <a:ext cx="103967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kern="0" spc="260" dirty="0">
                <a:solidFill>
                  <a:srgbClr val="6D45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SECURITY EMBARGO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1225296" y="758952"/>
            <a:ext cx="102321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A1F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hear before the world does</a:t>
            </a:r>
            <a:endParaRPr lang="en-US" sz="2900" dirty="0"/>
          </a:p>
        </p:txBody>
      </p:sp>
      <p:sp>
        <p:nvSpPr>
          <p:cNvPr id="6" name="Text 4"/>
          <p:cNvSpPr txBox="1"/>
          <p:nvPr/>
        </p:nvSpPr>
        <p:spPr>
          <a:xfrm>
            <a:off x="566928" y="1389888"/>
            <a:ext cx="1059789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3C4450"/>
                </a:solidFill>
              </a:rPr>
              <a:t>A defined process under which issues are privately reported, analysed, notified and resolved — before anything is published.</a:t>
            </a:r>
            <a:endParaRPr lang="en-US" sz="1500" dirty="0"/>
          </a:p>
        </p:txBody>
      </p:sp>
      <p:sp>
        <p:nvSpPr>
          <p:cNvPr id="7" name="p0"/>
          <p:cNvSpPr/>
          <p:nvPr/>
        </p:nvSpPr>
        <p:spPr>
          <a:xfrm>
            <a:off x="566928" y="2148840"/>
            <a:ext cx="3502152" cy="2057400"/>
          </a:xfrm>
          <a:prstGeom prst="roundRect">
            <a:avLst>
              <a:gd name="adj" fmla="val 4444"/>
            </a:avLst>
          </a:prstGeom>
          <a:solidFill>
            <a:srgbClr val="F6F7F9"/>
          </a:solidFill>
          <a:ln w="12700">
            <a:solidFill>
              <a:srgbClr val="DCE0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822960" y="2350008"/>
            <a:ext cx="29900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20" dirty="0">
                <a:solidFill>
                  <a:srgbClr val="6D45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PRIVATE NOTICE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606040"/>
            <a:ext cx="29900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1A1F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Told once verified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3008376"/>
            <a:ext cx="2990088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3C4450"/>
                </a:solidFill>
              </a:rPr>
              <a:t>Notice comes after a report is confirmed and a timeline agreed, not when the advisory appears in a public feed.</a:t>
            </a:r>
            <a:endParaRPr lang="en-US" sz="1200" dirty="0"/>
          </a:p>
        </p:txBody>
      </p:sp>
      <p:sp>
        <p:nvSpPr>
          <p:cNvPr id="11" name="p1"/>
          <p:cNvSpPr/>
          <p:nvPr/>
        </p:nvSpPr>
        <p:spPr>
          <a:xfrm>
            <a:off x="4343400" y="2148840"/>
            <a:ext cx="3502152" cy="2057400"/>
          </a:xfrm>
          <a:prstGeom prst="roundRect">
            <a:avLst>
              <a:gd name="adj" fmla="val 4444"/>
            </a:avLst>
          </a:prstGeom>
          <a:solidFill>
            <a:srgbClr val="F6F7F9"/>
          </a:solidFill>
          <a:ln w="12700">
            <a:solidFill>
              <a:srgbClr val="DCE0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4599432" y="2350008"/>
            <a:ext cx="29900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20" dirty="0">
                <a:solidFill>
                  <a:srgbClr val="6D45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 WINDOW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4599432" y="2606040"/>
            <a:ext cx="29900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1A1F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 to act deliberately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4599432" y="3008376"/>
            <a:ext cx="2990088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3C4450"/>
                </a:solidFill>
              </a:rPr>
              <a:t>Assess applicability, plan the upgrade, test it, brief your security team — or accept the risk on the record.</a:t>
            </a:r>
            <a:endParaRPr lang="en-US" sz="1200" dirty="0"/>
          </a:p>
        </p:txBody>
      </p:sp>
      <p:sp>
        <p:nvSpPr>
          <p:cNvPr id="15" name="p2"/>
          <p:cNvSpPr/>
          <p:nvPr/>
        </p:nvSpPr>
        <p:spPr>
          <a:xfrm>
            <a:off x="8119872" y="2148840"/>
            <a:ext cx="3502152" cy="2057400"/>
          </a:xfrm>
          <a:prstGeom prst="roundRect">
            <a:avLst>
              <a:gd name="adj" fmla="val 4444"/>
            </a:avLst>
          </a:prstGeom>
          <a:solidFill>
            <a:srgbClr val="F6F7F9"/>
          </a:solidFill>
          <a:ln w="12700">
            <a:solidFill>
              <a:srgbClr val="DCE0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8375904" y="2350008"/>
            <a:ext cx="29900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20" dirty="0">
                <a:solidFill>
                  <a:srgbClr val="6D45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INFLUENCE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8375904" y="2606040"/>
            <a:ext cx="299008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1A1F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Publication waits on participants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375904" y="3172968"/>
            <a:ext cx="299008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3C4450"/>
                </a:solidFill>
              </a:rPr>
              <a:t>Absent a strict reporter deadline, an issue goes public once affected customers have resolved it or accepted the risk.</a:t>
            </a:r>
            <a:endParaRPr lang="en-US" sz="1200" dirty="0"/>
          </a:p>
        </p:txBody>
      </p:sp>
      <p:sp>
        <p:nvSpPr>
          <p:cNvPr id="19" name="osband"/>
          <p:cNvSpPr/>
          <p:nvPr/>
        </p:nvSpPr>
        <p:spPr>
          <a:xfrm>
            <a:off x="566928" y="4352544"/>
            <a:ext cx="11055096" cy="749808"/>
          </a:xfrm>
          <a:prstGeom prst="roundRect">
            <a:avLst>
              <a:gd name="adj" fmla="val 9756"/>
            </a:avLst>
          </a:prstGeom>
          <a:solidFill>
            <a:srgbClr val="F2F4F7"/>
          </a:solidFill>
          <a:ln w="12700">
            <a:solidFill>
              <a:srgbClr val="DCE0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 txBox="1"/>
          <p:nvPr/>
        </p:nvSpPr>
        <p:spPr>
          <a:xfrm>
            <a:off x="822960" y="4462272"/>
            <a:ext cx="1054303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950" b="1" kern="0" spc="220" dirty="0">
                <a:solidFill>
                  <a:srgbClr val="5A647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 OPEN SOURCE   </a:t>
            </a:r>
            <a:r>
              <a:rPr lang="en-US" sz="1300" dirty="0">
                <a:solidFill>
                  <a:srgbClr val="3C4450"/>
                </a:solidFill>
              </a:rPr>
              <a:t>Advisories are published openly to GitHub, NVD and the MITRE CVE list, and the fix is available to everyone. That publication is also the first notice open-source users receive.</a:t>
            </a:r>
            <a:endParaRPr lang="en-US" sz="950" dirty="0"/>
          </a:p>
        </p:txBody>
      </p:sp>
      <p:sp>
        <p:nvSpPr>
          <p:cNvPr id="21" name="means"/>
          <p:cNvSpPr/>
          <p:nvPr/>
        </p:nvSpPr>
        <p:spPr>
          <a:xfrm>
            <a:off x="566928" y="5212080"/>
            <a:ext cx="11055096" cy="960120"/>
          </a:xfrm>
          <a:prstGeom prst="roundRect">
            <a:avLst>
              <a:gd name="adj" fmla="val 9524"/>
            </a:avLst>
          </a:prstGeom>
          <a:solidFill>
            <a:srgbClr val="F6F7F9"/>
          </a:solidFill>
          <a:ln w="12700">
            <a:solidFill>
              <a:srgbClr val="DCE0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822960" y="5413248"/>
            <a:ext cx="1054303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20" dirty="0">
                <a:solidFill>
                  <a:srgbClr val="6D45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WHAT IT MEANS IN PRACTICE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822960" y="5669280"/>
            <a:ext cx="10543032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3C4450"/>
                </a:solidFill>
              </a:rPr>
              <a:t>The same vulnerability is an upgrade ticket on a Tuesday afternoon, or an incident read from a public feed at the same moment attackers read it.</a:t>
            </a:r>
            <a:endParaRPr lang="en-US" sz="1350" dirty="0"/>
          </a:p>
        </p:txBody>
      </p:sp>
      <p:sp>
        <p:nvSpPr>
          <p:cNvPr id="24" name="Text 22"/>
          <p:cNvSpPr txBox="1"/>
          <p:nvPr/>
        </p:nvSpPr>
        <p:spPr>
          <a:xfrm>
            <a:off x="566928" y="6382512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20" dirty="0">
                <a:solidFill>
                  <a:srgbClr val="5A647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 of 5  ·  Security embargo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"/>
          <p:cNvSpPr/>
          <p:nvPr/>
        </p:nvSpPr>
        <p:spPr>
          <a:xfrm>
            <a:off x="566928" y="236739"/>
            <a:ext cx="475488" cy="475488"/>
          </a:xfrm>
          <a:prstGeom prst="roundRect">
            <a:avLst>
              <a:gd name="adj" fmla="val 19231"/>
            </a:avLst>
          </a:prstGeom>
          <a:solidFill>
            <a:srgbClr val="C8402C"/>
          </a:solidFill>
          <a:ln w="12700">
            <a:solidFill>
              <a:srgbClr val="C840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66928" y="300747"/>
            <a:ext cx="4754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1225296" y="347472"/>
            <a:ext cx="103967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kern="0" spc="260" dirty="0">
                <a:solidFill>
                  <a:srgbClr val="C8402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RESTRICTED API ACCESS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1225296" y="758952"/>
            <a:ext cx="102321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A1F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Least privilege for the services that call you</a:t>
            </a:r>
            <a:endParaRPr lang="en-US" sz="2900" dirty="0"/>
          </a:p>
        </p:txBody>
      </p:sp>
      <p:sp>
        <p:nvSpPr>
          <p:cNvPr id="6" name="Text 4"/>
          <p:cNvSpPr txBox="1"/>
          <p:nvPr/>
        </p:nvSpPr>
        <p:spPr>
          <a:xfrm>
            <a:off x="566928" y="1389888"/>
            <a:ext cx="1059789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3C4450"/>
                </a:solidFill>
              </a:rPr>
              <a:t>Service accounts, tokens, roles and policies — the IAM model your team already uses, applied to SpiceDB itself.</a:t>
            </a:r>
            <a:endParaRPr lang="en-US" sz="1500" dirty="0"/>
          </a:p>
        </p:txBody>
      </p:sp>
      <p:sp>
        <p:nvSpPr>
          <p:cNvPr id="7" name="p0"/>
          <p:cNvSpPr/>
          <p:nvPr/>
        </p:nvSpPr>
        <p:spPr>
          <a:xfrm>
            <a:off x="566928" y="2148840"/>
            <a:ext cx="3502152" cy="2057400"/>
          </a:xfrm>
          <a:prstGeom prst="roundRect">
            <a:avLst>
              <a:gd name="adj" fmla="val 4444"/>
            </a:avLst>
          </a:prstGeom>
          <a:solidFill>
            <a:srgbClr val="F6F7F9"/>
          </a:solidFill>
          <a:ln w="12700">
            <a:solidFill>
              <a:srgbClr val="DCE0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822960" y="2350008"/>
            <a:ext cx="29900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20" dirty="0">
                <a:solidFill>
                  <a:srgbClr val="C8402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DEFAULT DENY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606040"/>
            <a:ext cx="29900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1A1F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access until granted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3008376"/>
            <a:ext cx="2990088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3C4450"/>
                </a:solidFill>
              </a:rPr>
              <a:t>A new service account can do nothing until a role is bound to it. Access is deliberately granted, not remembered to be removed.</a:t>
            </a:r>
            <a:endParaRPr lang="en-US" sz="1200" dirty="0"/>
          </a:p>
        </p:txBody>
      </p:sp>
      <p:sp>
        <p:nvSpPr>
          <p:cNvPr id="11" name="p1"/>
          <p:cNvSpPr/>
          <p:nvPr/>
        </p:nvSpPr>
        <p:spPr>
          <a:xfrm>
            <a:off x="4343400" y="2148840"/>
            <a:ext cx="3502152" cy="2057400"/>
          </a:xfrm>
          <a:prstGeom prst="roundRect">
            <a:avLst>
              <a:gd name="adj" fmla="val 4444"/>
            </a:avLst>
          </a:prstGeom>
          <a:solidFill>
            <a:srgbClr val="F6F7F9"/>
          </a:solidFill>
          <a:ln w="12700">
            <a:solidFill>
              <a:srgbClr val="DCE0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4599432" y="2350008"/>
            <a:ext cx="29900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20" dirty="0">
                <a:solidFill>
                  <a:srgbClr val="C8402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REQUEST-TIME RULES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4599432" y="2606040"/>
            <a:ext cx="29900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1A1F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 plus a condition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4599432" y="3008376"/>
            <a:ext cx="2990088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3C4450"/>
                </a:solidFill>
              </a:rPr>
              <a:t>A role grants named API methods, optionally narrowed by a CEL expression evaluated against the actual request payload.</a:t>
            </a:r>
            <a:endParaRPr lang="en-US" sz="1200" dirty="0"/>
          </a:p>
        </p:txBody>
      </p:sp>
      <p:sp>
        <p:nvSpPr>
          <p:cNvPr id="15" name="p2"/>
          <p:cNvSpPr/>
          <p:nvPr/>
        </p:nvSpPr>
        <p:spPr>
          <a:xfrm>
            <a:off x="8119872" y="2148840"/>
            <a:ext cx="3502152" cy="2057400"/>
          </a:xfrm>
          <a:prstGeom prst="roundRect">
            <a:avLst>
              <a:gd name="adj" fmla="val 4444"/>
            </a:avLst>
          </a:prstGeom>
          <a:solidFill>
            <a:srgbClr val="F6F7F9"/>
          </a:solidFill>
          <a:ln w="12700">
            <a:solidFill>
              <a:srgbClr val="DCE0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8375904" y="2350008"/>
            <a:ext cx="29900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20" dirty="0">
                <a:solidFill>
                  <a:srgbClr val="C8402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SAFE ROTATION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8375904" y="2606040"/>
            <a:ext cx="29900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1A1F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 tokens per account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375904" y="3008376"/>
            <a:ext cx="2990088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3C4450"/>
                </a:solidFill>
              </a:rPr>
              <a:t>Deploy a new token before deprovisioning the old one, so credential rotation stops being a cutover with a window of risk.</a:t>
            </a:r>
            <a:endParaRPr lang="en-US" sz="1200" dirty="0"/>
          </a:p>
        </p:txBody>
      </p:sp>
      <p:sp>
        <p:nvSpPr>
          <p:cNvPr id="19" name="osband"/>
          <p:cNvSpPr/>
          <p:nvPr/>
        </p:nvSpPr>
        <p:spPr>
          <a:xfrm>
            <a:off x="566928" y="4352544"/>
            <a:ext cx="11055096" cy="749808"/>
          </a:xfrm>
          <a:prstGeom prst="roundRect">
            <a:avLst>
              <a:gd name="adj" fmla="val 9756"/>
            </a:avLst>
          </a:prstGeom>
          <a:solidFill>
            <a:srgbClr val="F2F4F7"/>
          </a:solidFill>
          <a:ln w="12700">
            <a:solidFill>
              <a:srgbClr val="DCE0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 txBox="1"/>
          <p:nvPr/>
        </p:nvSpPr>
        <p:spPr>
          <a:xfrm>
            <a:off x="822960" y="4462272"/>
            <a:ext cx="1054303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950" b="1" kern="0" spc="220" dirty="0">
                <a:solidFill>
                  <a:srgbClr val="5A647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 OPEN SOURCE   </a:t>
            </a:r>
            <a:r>
              <a:rPr lang="en-US" sz="1300" dirty="0">
                <a:solidFill>
                  <a:srgbClr val="3C4450"/>
                </a:solidFill>
              </a:rPr>
              <a:t>One bearer token with full authority. A credential that can run CheckPermission can equally run WriteSchema and DeleteRelationships. Narrowing it means building a proxy.</a:t>
            </a:r>
            <a:endParaRPr lang="en-US" sz="950" dirty="0"/>
          </a:p>
        </p:txBody>
      </p:sp>
      <p:sp>
        <p:nvSpPr>
          <p:cNvPr id="21" name="means"/>
          <p:cNvSpPr/>
          <p:nvPr/>
        </p:nvSpPr>
        <p:spPr>
          <a:xfrm>
            <a:off x="566928" y="5212080"/>
            <a:ext cx="11055096" cy="960120"/>
          </a:xfrm>
          <a:prstGeom prst="roundRect">
            <a:avLst>
              <a:gd name="adj" fmla="val 9524"/>
            </a:avLst>
          </a:prstGeom>
          <a:solidFill>
            <a:srgbClr val="F6F7F9"/>
          </a:solidFill>
          <a:ln w="12700">
            <a:solidFill>
              <a:srgbClr val="DCE0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822960" y="5413248"/>
            <a:ext cx="1054303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20" dirty="0">
                <a:solidFill>
                  <a:srgbClr val="C8402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WHAT IT MEANS IN PRACTICE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822960" y="5669280"/>
            <a:ext cx="10543032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3C4450"/>
                </a:solidFill>
              </a:rPr>
              <a:t>A reporting service that can genuinely never write, an importer limited to one resource type, and an integration that can add access but never remove it.</a:t>
            </a:r>
            <a:endParaRPr lang="en-US" sz="1350" dirty="0"/>
          </a:p>
        </p:txBody>
      </p:sp>
      <p:sp>
        <p:nvSpPr>
          <p:cNvPr id="24" name="Text 22"/>
          <p:cNvSpPr txBox="1"/>
          <p:nvPr/>
        </p:nvSpPr>
        <p:spPr>
          <a:xfrm>
            <a:off x="566928" y="6382512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20" dirty="0">
                <a:solidFill>
                  <a:srgbClr val="5A647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 of 5  ·  Restricted API access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"/>
          <p:cNvSpPr/>
          <p:nvPr/>
        </p:nvSpPr>
        <p:spPr>
          <a:xfrm>
            <a:off x="466444" y="236739"/>
            <a:ext cx="475488" cy="475488"/>
          </a:xfrm>
          <a:prstGeom prst="roundRect">
            <a:avLst>
              <a:gd name="adj" fmla="val 19231"/>
            </a:avLst>
          </a:prstGeom>
          <a:solidFill>
            <a:srgbClr val="8A5A0B"/>
          </a:solidFill>
          <a:ln w="12700">
            <a:solidFill>
              <a:srgbClr val="8A5A0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66444" y="300747"/>
            <a:ext cx="4754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1225296" y="365760"/>
            <a:ext cx="103967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kern="0" spc="260" dirty="0">
                <a:solidFill>
                  <a:srgbClr val="8A5A0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RATE LIMITING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1225296" y="758952"/>
            <a:ext cx="102321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A1F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service's bad day stays its own</a:t>
            </a:r>
            <a:endParaRPr lang="en-US" sz="2900" dirty="0"/>
          </a:p>
        </p:txBody>
      </p:sp>
      <p:sp>
        <p:nvSpPr>
          <p:cNvPr id="6" name="Text 4"/>
          <p:cNvSpPr txBox="1"/>
          <p:nvPr/>
        </p:nvSpPr>
        <p:spPr>
          <a:xfrm>
            <a:off x="566928" y="1389888"/>
            <a:ext cx="1059789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3C4450"/>
                </a:solidFill>
              </a:rPr>
              <a:t>Distributed rate limiting with flexible matching and custom bucketing, configured in YAML rather than in code.</a:t>
            </a:r>
            <a:endParaRPr lang="en-US" sz="1500" dirty="0"/>
          </a:p>
        </p:txBody>
      </p:sp>
      <p:sp>
        <p:nvSpPr>
          <p:cNvPr id="7" name="p0"/>
          <p:cNvSpPr/>
          <p:nvPr/>
        </p:nvSpPr>
        <p:spPr>
          <a:xfrm>
            <a:off x="566928" y="2148840"/>
            <a:ext cx="3502152" cy="2057400"/>
          </a:xfrm>
          <a:prstGeom prst="roundRect">
            <a:avLst>
              <a:gd name="adj" fmla="val 4444"/>
            </a:avLst>
          </a:prstGeom>
          <a:solidFill>
            <a:srgbClr val="F6F7F9"/>
          </a:solidFill>
          <a:ln w="12700">
            <a:solidFill>
              <a:srgbClr val="DCE0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822960" y="2350008"/>
            <a:ext cx="29900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20" dirty="0">
                <a:solidFill>
                  <a:srgbClr val="8A5A0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MATCHING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606040"/>
            <a:ext cx="299008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1A1F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requests a rule covers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3172968"/>
            <a:ext cx="299008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3C4450"/>
                </a:solidFill>
              </a:rPr>
              <a:t>By endpoint, service account, role, header, or a custom CEL expression — so a rule can be broad or very specific.</a:t>
            </a:r>
            <a:endParaRPr lang="en-US" sz="1200" dirty="0"/>
          </a:p>
        </p:txBody>
      </p:sp>
      <p:sp>
        <p:nvSpPr>
          <p:cNvPr id="11" name="p1"/>
          <p:cNvSpPr/>
          <p:nvPr/>
        </p:nvSpPr>
        <p:spPr>
          <a:xfrm>
            <a:off x="4343400" y="2148840"/>
            <a:ext cx="3502152" cy="2057400"/>
          </a:xfrm>
          <a:prstGeom prst="roundRect">
            <a:avLst>
              <a:gd name="adj" fmla="val 4444"/>
            </a:avLst>
          </a:prstGeom>
          <a:solidFill>
            <a:srgbClr val="F6F7F9"/>
          </a:solidFill>
          <a:ln w="12700">
            <a:solidFill>
              <a:srgbClr val="DCE0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4599432" y="2350008"/>
            <a:ext cx="29900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20" dirty="0">
                <a:solidFill>
                  <a:srgbClr val="8A5A0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BUCKETING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4599432" y="2606040"/>
            <a:ext cx="299008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1A1F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Whose budget it draws from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4599432" y="3172968"/>
            <a:ext cx="299008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3C4450"/>
                </a:solidFill>
              </a:rPr>
              <a:t>Per service account, per token, per header or custom logic, so each workload gets an independent allowance.</a:t>
            </a:r>
            <a:endParaRPr lang="en-US" sz="1200" dirty="0"/>
          </a:p>
        </p:txBody>
      </p:sp>
      <p:sp>
        <p:nvSpPr>
          <p:cNvPr id="15" name="p2"/>
          <p:cNvSpPr/>
          <p:nvPr/>
        </p:nvSpPr>
        <p:spPr>
          <a:xfrm>
            <a:off x="8119872" y="2148840"/>
            <a:ext cx="3502152" cy="2057400"/>
          </a:xfrm>
          <a:prstGeom prst="roundRect">
            <a:avLst>
              <a:gd name="adj" fmla="val 4444"/>
            </a:avLst>
          </a:prstGeom>
          <a:solidFill>
            <a:srgbClr val="F6F7F9"/>
          </a:solidFill>
          <a:ln w="12700">
            <a:solidFill>
              <a:srgbClr val="DCE0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8375904" y="2350008"/>
            <a:ext cx="29900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20" dirty="0">
                <a:solidFill>
                  <a:srgbClr val="8A5A0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COORDINATION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8375904" y="2606040"/>
            <a:ext cx="299008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1A1F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limit holds as you scale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375904" y="3172968"/>
            <a:ext cx="299008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3C4450"/>
                </a:solidFill>
              </a:rPr>
              <a:t>Coordinated across replicas, so 500 means 500 whether you run six replicas or sixty — with graceful degradation if coordination drops.</a:t>
            </a:r>
            <a:endParaRPr lang="en-US" sz="1200" dirty="0"/>
          </a:p>
        </p:txBody>
      </p:sp>
      <p:sp>
        <p:nvSpPr>
          <p:cNvPr id="19" name="osband"/>
          <p:cNvSpPr/>
          <p:nvPr/>
        </p:nvSpPr>
        <p:spPr>
          <a:xfrm>
            <a:off x="566928" y="4352544"/>
            <a:ext cx="11055096" cy="749808"/>
          </a:xfrm>
          <a:prstGeom prst="roundRect">
            <a:avLst>
              <a:gd name="adj" fmla="val 9756"/>
            </a:avLst>
          </a:prstGeom>
          <a:solidFill>
            <a:srgbClr val="F2F4F7"/>
          </a:solidFill>
          <a:ln w="12700">
            <a:solidFill>
              <a:srgbClr val="DCE0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 txBox="1"/>
          <p:nvPr/>
        </p:nvSpPr>
        <p:spPr>
          <a:xfrm>
            <a:off x="822960" y="4462272"/>
            <a:ext cx="1054303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950" b="1" kern="0" spc="220" dirty="0">
                <a:solidFill>
                  <a:srgbClr val="5A647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 OPEN SOURCE   </a:t>
            </a:r>
            <a:r>
              <a:rPr lang="en-US" sz="1300" dirty="0">
                <a:solidFill>
                  <a:srgbClr val="3C4450"/>
                </a:solidFill>
              </a:rPr>
              <a:t>No rate limiting. A retry storm, a batch job that grew, or a loop shipped on a Friday raises latency for every service sharing the deployment.</a:t>
            </a:r>
            <a:endParaRPr lang="en-US" sz="950" dirty="0"/>
          </a:p>
        </p:txBody>
      </p:sp>
      <p:sp>
        <p:nvSpPr>
          <p:cNvPr id="21" name="means"/>
          <p:cNvSpPr/>
          <p:nvPr/>
        </p:nvSpPr>
        <p:spPr>
          <a:xfrm>
            <a:off x="566928" y="5212080"/>
            <a:ext cx="11055096" cy="960120"/>
          </a:xfrm>
          <a:prstGeom prst="roundRect">
            <a:avLst>
              <a:gd name="adj" fmla="val 9524"/>
            </a:avLst>
          </a:prstGeom>
          <a:solidFill>
            <a:srgbClr val="F6F7F9"/>
          </a:solidFill>
          <a:ln w="12700">
            <a:solidFill>
              <a:srgbClr val="DCE0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822960" y="5413248"/>
            <a:ext cx="1054303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20" dirty="0">
                <a:solidFill>
                  <a:srgbClr val="8A5A0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WHAT IT MEANS IN PRACTICE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822960" y="5669280"/>
            <a:ext cx="10543032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3C4450"/>
                </a:solidFill>
              </a:rPr>
              <a:t>A misbehaving caller hits its own limit and gets a ticket, instead of degrading the one dependency every other service shares.</a:t>
            </a:r>
            <a:endParaRPr lang="en-US" sz="1350" dirty="0"/>
          </a:p>
        </p:txBody>
      </p:sp>
      <p:sp>
        <p:nvSpPr>
          <p:cNvPr id="24" name="Text 22"/>
          <p:cNvSpPr txBox="1"/>
          <p:nvPr/>
        </p:nvSpPr>
        <p:spPr>
          <a:xfrm>
            <a:off x="566928" y="6382512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20" dirty="0">
                <a:solidFill>
                  <a:srgbClr val="5A647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 of 5  ·  Rate limiting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"/>
          <p:cNvSpPr/>
          <p:nvPr/>
        </p:nvSpPr>
        <p:spPr>
          <a:xfrm>
            <a:off x="496824" y="283464"/>
            <a:ext cx="475488" cy="475488"/>
          </a:xfrm>
          <a:prstGeom prst="roundRect">
            <a:avLst>
              <a:gd name="adj" fmla="val 19231"/>
            </a:avLst>
          </a:prstGeom>
          <a:solidFill>
            <a:srgbClr val="1C6B4A"/>
          </a:solidFill>
          <a:ln w="12700">
            <a:solidFill>
              <a:srgbClr val="1C6B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96824" y="347472"/>
            <a:ext cx="4754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1225296" y="347472"/>
            <a:ext cx="103967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kern="0" spc="260" dirty="0">
                <a:solidFill>
                  <a:srgbClr val="1C6B4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 SUPPORT RELATIONSHIP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1225296" y="758952"/>
            <a:ext cx="102321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A1F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team that builds it, on your side of the table</a:t>
            </a:r>
            <a:endParaRPr lang="en-US" sz="2900" dirty="0"/>
          </a:p>
        </p:txBody>
      </p:sp>
      <p:sp>
        <p:nvSpPr>
          <p:cNvPr id="6" name="Text 4"/>
          <p:cNvSpPr txBox="1"/>
          <p:nvPr/>
        </p:nvSpPr>
        <p:spPr>
          <a:xfrm>
            <a:off x="566928" y="1389888"/>
            <a:ext cx="1059789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3C4450"/>
                </a:solidFill>
              </a:rPr>
              <a:t>A commercial licence establishes a working relationship with the people who design and maintain SpiceDB.</a:t>
            </a:r>
            <a:endParaRPr lang="en-US" sz="1500" dirty="0"/>
          </a:p>
        </p:txBody>
      </p:sp>
      <p:sp>
        <p:nvSpPr>
          <p:cNvPr id="7" name="p0"/>
          <p:cNvSpPr/>
          <p:nvPr/>
        </p:nvSpPr>
        <p:spPr>
          <a:xfrm>
            <a:off x="566928" y="2148840"/>
            <a:ext cx="3502152" cy="2057400"/>
          </a:xfrm>
          <a:prstGeom prst="roundRect">
            <a:avLst>
              <a:gd name="adj" fmla="val 4444"/>
            </a:avLst>
          </a:prstGeom>
          <a:solidFill>
            <a:srgbClr val="F6F7F9"/>
          </a:solidFill>
          <a:ln w="12700">
            <a:solidFill>
              <a:srgbClr val="DCE0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822960" y="2350008"/>
            <a:ext cx="29900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20" dirty="0">
                <a:solidFill>
                  <a:srgbClr val="1C6B4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EXPERTISE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606040"/>
            <a:ext cx="29900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1A1F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 who know the model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3008376"/>
            <a:ext cx="2990088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3C4450"/>
                </a:solidFill>
              </a:rPr>
              <a:t>Help from people who understand SpiceDB, relationship-based access control, and the decisions that shape production systems.</a:t>
            </a:r>
            <a:endParaRPr lang="en-US" sz="1200" dirty="0"/>
          </a:p>
        </p:txBody>
      </p:sp>
      <p:sp>
        <p:nvSpPr>
          <p:cNvPr id="11" name="p1"/>
          <p:cNvSpPr/>
          <p:nvPr/>
        </p:nvSpPr>
        <p:spPr>
          <a:xfrm>
            <a:off x="4343400" y="2148840"/>
            <a:ext cx="3502152" cy="2057400"/>
          </a:xfrm>
          <a:prstGeom prst="roundRect">
            <a:avLst>
              <a:gd name="adj" fmla="val 4444"/>
            </a:avLst>
          </a:prstGeom>
          <a:solidFill>
            <a:srgbClr val="F6F7F9"/>
          </a:solidFill>
          <a:ln w="12700">
            <a:solidFill>
              <a:srgbClr val="DCE0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4599432" y="2350008"/>
            <a:ext cx="29900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20" dirty="0">
                <a:solidFill>
                  <a:srgbClr val="1C6B4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TIMING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4599432" y="2606040"/>
            <a:ext cx="29900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1A1F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Guidance before it is expensive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4599432" y="3008376"/>
            <a:ext cx="2990088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3C4450"/>
                </a:solidFill>
              </a:rPr>
              <a:t>Schema design, permission models, consistency requirements and deployment architecture — while those choices are still cheap to change.</a:t>
            </a:r>
            <a:endParaRPr lang="en-US" sz="1200" dirty="0"/>
          </a:p>
        </p:txBody>
      </p:sp>
      <p:sp>
        <p:nvSpPr>
          <p:cNvPr id="15" name="p2"/>
          <p:cNvSpPr/>
          <p:nvPr/>
        </p:nvSpPr>
        <p:spPr>
          <a:xfrm>
            <a:off x="8119872" y="2148840"/>
            <a:ext cx="3502152" cy="2057400"/>
          </a:xfrm>
          <a:prstGeom prst="roundRect">
            <a:avLst>
              <a:gd name="adj" fmla="val 4444"/>
            </a:avLst>
          </a:prstGeom>
          <a:solidFill>
            <a:srgbClr val="F6F7F9"/>
          </a:solidFill>
          <a:ln w="12700">
            <a:solidFill>
              <a:srgbClr val="DCE0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8375904" y="2350008"/>
            <a:ext cx="29900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20" dirty="0">
                <a:solidFill>
                  <a:srgbClr val="1C6B4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COMMITMENT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8375904" y="2606040"/>
            <a:ext cx="29900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1A1F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defined escalation path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375904" y="3008376"/>
            <a:ext cx="2990088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3C4450"/>
                </a:solidFill>
              </a:rPr>
              <a:t>Contracted support, escalation routes and response-time commitments appropriate to your agreement.</a:t>
            </a:r>
            <a:endParaRPr lang="en-US" sz="1200" dirty="0"/>
          </a:p>
        </p:txBody>
      </p:sp>
      <p:sp>
        <p:nvSpPr>
          <p:cNvPr id="19" name="osband"/>
          <p:cNvSpPr/>
          <p:nvPr/>
        </p:nvSpPr>
        <p:spPr>
          <a:xfrm>
            <a:off x="566928" y="4352544"/>
            <a:ext cx="11055096" cy="749808"/>
          </a:xfrm>
          <a:prstGeom prst="roundRect">
            <a:avLst>
              <a:gd name="adj" fmla="val 9756"/>
            </a:avLst>
          </a:prstGeom>
          <a:solidFill>
            <a:srgbClr val="F2F4F7"/>
          </a:solidFill>
          <a:ln w="12700">
            <a:solidFill>
              <a:srgbClr val="DCE0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 txBox="1"/>
          <p:nvPr/>
        </p:nvSpPr>
        <p:spPr>
          <a:xfrm>
            <a:off x="822960" y="4462272"/>
            <a:ext cx="1054303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950" b="1" kern="0" spc="220" dirty="0">
                <a:solidFill>
                  <a:srgbClr val="5A647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 OPEN SOURCE   </a:t>
            </a:r>
            <a:r>
              <a:rPr lang="en-US" sz="1300" dirty="0">
                <a:solidFill>
                  <a:srgbClr val="3C4450"/>
                </a:solidFill>
              </a:rPr>
              <a:t>Community troubleshooting, and whatever expertise you build and retain internally. Workable for many teams — and entirely yours to resource.</a:t>
            </a:r>
            <a:endParaRPr lang="en-US" sz="950" dirty="0"/>
          </a:p>
        </p:txBody>
      </p:sp>
      <p:sp>
        <p:nvSpPr>
          <p:cNvPr id="21" name="means"/>
          <p:cNvSpPr/>
          <p:nvPr/>
        </p:nvSpPr>
        <p:spPr>
          <a:xfrm>
            <a:off x="566928" y="5212080"/>
            <a:ext cx="11055096" cy="960120"/>
          </a:xfrm>
          <a:prstGeom prst="roundRect">
            <a:avLst>
              <a:gd name="adj" fmla="val 9524"/>
            </a:avLst>
          </a:prstGeom>
          <a:solidFill>
            <a:srgbClr val="F6F7F9"/>
          </a:solidFill>
          <a:ln w="12700">
            <a:solidFill>
              <a:srgbClr val="DCE0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822960" y="5413248"/>
            <a:ext cx="1054303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20" dirty="0">
                <a:solidFill>
                  <a:srgbClr val="1C6B4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WHAT IT MEANS IN PRACTICE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822960" y="5669280"/>
            <a:ext cx="10543032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3C4450"/>
                </a:solidFill>
              </a:rPr>
              <a:t>A permission model that fits your first product rarely survives the second unchanged. Expertise is most valuable before that complexity compounds.</a:t>
            </a:r>
            <a:endParaRPr lang="en-US" sz="1350" dirty="0"/>
          </a:p>
        </p:txBody>
      </p:sp>
      <p:sp>
        <p:nvSpPr>
          <p:cNvPr id="24" name="Text 22"/>
          <p:cNvSpPr txBox="1"/>
          <p:nvPr/>
        </p:nvSpPr>
        <p:spPr>
          <a:xfrm>
            <a:off x="566928" y="6382512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20" dirty="0">
                <a:solidFill>
                  <a:srgbClr val="5A647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 of 5  ·  A support relationship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448056"/>
            <a:ext cx="110550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kern="0" spc="260" dirty="0">
                <a:solidFill>
                  <a:srgbClr val="E88E7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 SUMMARY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804672"/>
            <a:ext cx="1050645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engine is the same. </a:t>
            </a:r>
            <a:r>
              <a:rPr lang="en-US" sz="3200" b="1" dirty="0">
                <a:solidFill>
                  <a:srgbClr val="E88E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surrounds it is not.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66928" y="1536192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9D0DA"/>
                </a:solidFill>
              </a:rPr>
              <a:t>Each of these is a question a security review, an auditor or an incident will eventually ask. Enterprise is where the answers come from.</a:t>
            </a:r>
            <a:endParaRPr lang="en-US" sz="1500" dirty="0"/>
          </a:p>
        </p:txBody>
      </p:sp>
      <p:sp>
        <p:nvSpPr>
          <p:cNvPr id="5" name="r0"/>
          <p:cNvSpPr/>
          <p:nvPr/>
        </p:nvSpPr>
        <p:spPr>
          <a:xfrm>
            <a:off x="566928" y="2176272"/>
            <a:ext cx="11055096" cy="493776"/>
          </a:xfrm>
          <a:prstGeom prst="roundRect">
            <a:avLst>
              <a:gd name="adj" fmla="val 12963"/>
            </a:avLst>
          </a:prstGeom>
          <a:solidFill>
            <a:srgbClr val="242A34"/>
          </a:solidFill>
          <a:ln w="12700">
            <a:solidFill>
              <a:srgbClr val="39414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768096" y="228600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563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133856" y="2295144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 logging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4087368" y="2304288"/>
            <a:ext cx="72146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C9D0DA"/>
                </a:solidFill>
              </a:rPr>
              <a:t>What did we decide, for whom, and when?</a:t>
            </a:r>
            <a:endParaRPr lang="en-US" sz="1350" dirty="0"/>
          </a:p>
        </p:txBody>
      </p:sp>
      <p:sp>
        <p:nvSpPr>
          <p:cNvPr id="9" name="r1"/>
          <p:cNvSpPr/>
          <p:nvPr/>
        </p:nvSpPr>
        <p:spPr>
          <a:xfrm>
            <a:off x="566928" y="2752344"/>
            <a:ext cx="11055096" cy="493776"/>
          </a:xfrm>
          <a:prstGeom prst="roundRect">
            <a:avLst>
              <a:gd name="adj" fmla="val 12963"/>
            </a:avLst>
          </a:prstGeom>
          <a:solidFill>
            <a:srgbClr val="242A34"/>
          </a:solidFill>
          <a:ln w="12700">
            <a:solidFill>
              <a:srgbClr val="39414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68096" y="286207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6D4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133856" y="2871216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Security embargo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4087368" y="2880360"/>
            <a:ext cx="72146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C9D0DA"/>
                </a:solidFill>
              </a:rPr>
              <a:t>When do we find out about a vulnerability?</a:t>
            </a:r>
            <a:endParaRPr lang="en-US" sz="1350" dirty="0"/>
          </a:p>
        </p:txBody>
      </p:sp>
      <p:sp>
        <p:nvSpPr>
          <p:cNvPr id="13" name="r2"/>
          <p:cNvSpPr/>
          <p:nvPr/>
        </p:nvSpPr>
        <p:spPr>
          <a:xfrm>
            <a:off x="566928" y="3328416"/>
            <a:ext cx="11055096" cy="493776"/>
          </a:xfrm>
          <a:prstGeom prst="roundRect">
            <a:avLst>
              <a:gd name="adj" fmla="val 12963"/>
            </a:avLst>
          </a:prstGeom>
          <a:solidFill>
            <a:srgbClr val="242A34"/>
          </a:solidFill>
          <a:ln w="12700">
            <a:solidFill>
              <a:srgbClr val="39414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 txBox="1"/>
          <p:nvPr/>
        </p:nvSpPr>
        <p:spPr>
          <a:xfrm>
            <a:off x="768096" y="343814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84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1133856" y="3447288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Restricted API access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4087368" y="3456432"/>
            <a:ext cx="72146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C9D0DA"/>
                </a:solidFill>
              </a:rPr>
              <a:t>What is each service actually permitted to do?</a:t>
            </a:r>
            <a:endParaRPr lang="en-US" sz="1350" dirty="0"/>
          </a:p>
        </p:txBody>
      </p:sp>
      <p:sp>
        <p:nvSpPr>
          <p:cNvPr id="17" name="r3"/>
          <p:cNvSpPr/>
          <p:nvPr/>
        </p:nvSpPr>
        <p:spPr>
          <a:xfrm>
            <a:off x="566928" y="3904488"/>
            <a:ext cx="11055096" cy="493776"/>
          </a:xfrm>
          <a:prstGeom prst="roundRect">
            <a:avLst>
              <a:gd name="adj" fmla="val 12963"/>
            </a:avLst>
          </a:prstGeom>
          <a:solidFill>
            <a:srgbClr val="242A34"/>
          </a:solidFill>
          <a:ln w="12700">
            <a:solidFill>
              <a:srgbClr val="39414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68096" y="401421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A5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" y="402336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Rate limiting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4087368" y="4032504"/>
            <a:ext cx="72146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C9D0DA"/>
                </a:solidFill>
              </a:rPr>
              <a:t>What happens when one caller misbehaves?</a:t>
            </a:r>
            <a:endParaRPr lang="en-US" sz="1350" dirty="0"/>
          </a:p>
        </p:txBody>
      </p:sp>
      <p:sp>
        <p:nvSpPr>
          <p:cNvPr id="21" name="r4"/>
          <p:cNvSpPr/>
          <p:nvPr/>
        </p:nvSpPr>
        <p:spPr>
          <a:xfrm>
            <a:off x="566928" y="4480560"/>
            <a:ext cx="11055096" cy="493776"/>
          </a:xfrm>
          <a:prstGeom prst="roundRect">
            <a:avLst>
              <a:gd name="adj" fmla="val 12963"/>
            </a:avLst>
          </a:prstGeom>
          <a:solidFill>
            <a:srgbClr val="242A34"/>
          </a:solidFill>
          <a:ln w="12700">
            <a:solidFill>
              <a:srgbClr val="39414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768096" y="459028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C6B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1133856" y="4599432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support relationship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4087368" y="4608576"/>
            <a:ext cx="72146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C9D0DA"/>
                </a:solidFill>
              </a:rPr>
              <a:t>Who do we call, and how fast do they answer?</a:t>
            </a:r>
            <a:endParaRPr lang="en-US" sz="1350" dirty="0"/>
          </a:p>
        </p:txBody>
      </p:sp>
      <p:sp>
        <p:nvSpPr>
          <p:cNvPr id="28" name="Text 26"/>
          <p:cNvSpPr txBox="1"/>
          <p:nvPr/>
        </p:nvSpPr>
        <p:spPr>
          <a:xfrm>
            <a:off x="566928" y="6382512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20" dirty="0">
                <a:solidFill>
                  <a:srgbClr val="4A536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Summary  ·  authzed.com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piceDB Enterprise Summary">
  <a:themeElements>
    <a:clrScheme name="SpiceDB Enterprise Summary">
      <a:dk1>
        <a:srgbClr val="1A1F28"/>
      </a:dk1>
      <a:lt1>
        <a:srgbClr val="FFFFFF"/>
      </a:lt1>
      <a:dk2>
        <a:srgbClr val="3C4450"/>
      </a:dk2>
      <a:lt2>
        <a:srgbClr val="F6F7F9"/>
      </a:lt2>
      <a:accent1>
        <a:srgbClr val="C8402C"/>
      </a:accent1>
      <a:accent2>
        <a:srgbClr val="2563A8"/>
      </a:accent2>
      <a:accent3>
        <a:srgbClr val="1C6B4A"/>
      </a:accent3>
      <a:accent4>
        <a:srgbClr val="8A5A0B"/>
      </a:accent4>
      <a:accent5>
        <a:srgbClr val="6D45C4"/>
      </a:accent5>
      <a:accent6>
        <a:srgbClr val="5A6472"/>
      </a:accent6>
      <a:hlink>
        <a:srgbClr val="2563A8"/>
      </a:hlink>
      <a:folHlink>
        <a:srgbClr val="6D45C4"/>
      </a:folHlink>
    </a:clrScheme>
    <a:fontScheme name="SpiceDB Enterprise Summary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</TotalTime>
  <Words>1291</Words>
  <Application>Microsoft Macintosh PowerPoint</Application>
  <PresentationFormat>Widescreen</PresentationFormat>
  <Paragraphs>133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Courier New</vt:lpstr>
      <vt:lpstr>SpiceDB Enterprise Summary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AuthZed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SpiceDB Enterprise — five capabilities</dc:title>
  <dc:subject>PptxGenJS Presentation</dc:subject>
  <dc:creator>AuthZed</dc:creator>
  <cp:lastModifiedBy>Louis Hausle</cp:lastModifiedBy>
  <cp:revision>2</cp:revision>
  <dcterms:created xsi:type="dcterms:W3CDTF">2026-10-25T12:15:44Z</dcterms:created>
  <dcterms:modified xsi:type="dcterms:W3CDTF">2026-10-25T19:07:13Z</dcterms:modified>
</cp:coreProperties>
</file>